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703898"/>
            <a:ext cx="9144000" cy="2387600"/>
          </a:xfrm>
        </p:spPr>
        <p:txBody>
          <a:bodyPr/>
          <a:lstStyle/>
          <a:p>
            <a:r>
              <a:rPr lang="" altLang="en-US" dirty="0"/>
              <a:t>Վանի թագավորները</a:t>
            </a:r>
            <a:endParaRPr lang="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7990" y="3428683"/>
            <a:ext cx="9144000" cy="1655762"/>
          </a:xfrm>
        </p:spPr>
        <p:txBody>
          <a:bodyPr/>
          <a:lstStyle/>
          <a:p>
            <a:r>
              <a:rPr lang="" altLang="en-US"/>
              <a:t>Արամե, Սարդուրի</a:t>
            </a:r>
            <a:endParaRPr lang="" altLang="en-US"/>
          </a:p>
        </p:txBody>
      </p:sp>
      <p:pic>
        <p:nvPicPr>
          <p:cNvPr id="4" name="Picture 3" descr="662d94632f0a11f09862cef943acce38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9185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165" y="365125"/>
            <a:ext cx="10515600" cy="1325563"/>
          </a:xfrm>
        </p:spPr>
        <p:txBody>
          <a:bodyPr/>
          <a:p>
            <a:r>
              <a:rPr lang=""/>
              <a:t>Արամե</a:t>
            </a:r>
            <a:endParaRPr lang="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 sz="3600"/>
              <a:t>Վանի</a:t>
            </a:r>
            <a:r>
              <a:rPr lang="en-US" altLang="en-US" sz="3600"/>
              <a:t> </a:t>
            </a:r>
            <a:r>
              <a:rPr lang="" altLang="en-US" sz="3600"/>
              <a:t>թագավորության</a:t>
            </a:r>
            <a:r>
              <a:rPr lang="en-US" altLang="en-US" sz="3600"/>
              <a:t> </a:t>
            </a:r>
            <a:r>
              <a:rPr lang="" altLang="en-US" sz="3600"/>
              <a:t>կազմավորման</a:t>
            </a:r>
            <a:r>
              <a:rPr lang="en-US" altLang="en-US" sz="3600"/>
              <a:t> </a:t>
            </a:r>
            <a:r>
              <a:rPr lang="" altLang="en-US" sz="3600"/>
              <a:t>նախադրյալների</a:t>
            </a:r>
            <a:r>
              <a:rPr lang="en-US" altLang="en-US" sz="3600"/>
              <a:t> </a:t>
            </a:r>
            <a:r>
              <a:rPr lang="" altLang="en-US" sz="3600"/>
              <a:t>վերաբերյալ</a:t>
            </a:r>
            <a:r>
              <a:rPr lang="en-US" altLang="en-US" sz="3600"/>
              <a:t> </a:t>
            </a:r>
            <a:r>
              <a:rPr lang="" altLang="en-US" sz="3600"/>
              <a:t>տարբեր</a:t>
            </a:r>
            <a:r>
              <a:rPr lang="en-US" altLang="en-US" sz="3600"/>
              <a:t> </a:t>
            </a:r>
            <a:r>
              <a:rPr lang="" altLang="en-US" sz="3600"/>
              <a:t>տեսակետներ</a:t>
            </a:r>
            <a:r>
              <a:rPr lang="en-US" altLang="en-US" sz="3600"/>
              <a:t> </a:t>
            </a:r>
            <a:r>
              <a:rPr lang="" altLang="en-US" sz="3600"/>
              <a:t>կան։</a:t>
            </a:r>
            <a:r>
              <a:rPr lang="en-US" altLang="en-US" sz="3600"/>
              <a:t> </a:t>
            </a:r>
            <a:r>
              <a:rPr lang="" altLang="en-US" sz="3600"/>
              <a:t>Նման</a:t>
            </a:r>
            <a:r>
              <a:rPr lang="en-US" altLang="en-US" sz="3600"/>
              <a:t> </a:t>
            </a:r>
            <a:r>
              <a:rPr lang="" altLang="en-US" sz="3600"/>
              <a:t>նախադրյալներ</a:t>
            </a:r>
            <a:r>
              <a:rPr lang="en-US" altLang="en-US" sz="3600"/>
              <a:t> </a:t>
            </a:r>
            <a:r>
              <a:rPr lang="" altLang="en-US" sz="3600"/>
              <a:t>են</a:t>
            </a:r>
            <a:r>
              <a:rPr lang="en-US" altLang="en-US" sz="3600"/>
              <a:t> </a:t>
            </a:r>
            <a:r>
              <a:rPr lang="" altLang="en-US" sz="3600"/>
              <a:t>համարվում</a:t>
            </a:r>
            <a:r>
              <a:rPr lang="en-US" altLang="en-US" sz="3600"/>
              <a:t> </a:t>
            </a:r>
            <a:r>
              <a:rPr lang="" altLang="en-US" sz="3600"/>
              <a:t>առևտրային</a:t>
            </a:r>
            <a:r>
              <a:rPr lang="en-US" altLang="en-US" sz="3600"/>
              <a:t> </a:t>
            </a:r>
            <a:r>
              <a:rPr lang="" altLang="en-US" sz="3600"/>
              <a:t>ուղիների</a:t>
            </a:r>
            <a:r>
              <a:rPr lang="en-US" altLang="en-US" sz="3600"/>
              <a:t> </a:t>
            </a:r>
            <a:r>
              <a:rPr lang="" altLang="en-US" sz="3600"/>
              <a:t>փոփոխությունը</a:t>
            </a:r>
            <a:r>
              <a:rPr lang="en-US" altLang="en-US" sz="3600"/>
              <a:t> </a:t>
            </a:r>
            <a:r>
              <a:rPr lang="" altLang="en-US" sz="3600"/>
              <a:t>և</a:t>
            </a:r>
            <a:r>
              <a:rPr lang="en-US" altLang="en-US" sz="3600"/>
              <a:t> </a:t>
            </a:r>
            <a:r>
              <a:rPr lang="" altLang="en-US" sz="3600"/>
              <a:t>ասորեստանյան</a:t>
            </a:r>
            <a:r>
              <a:rPr lang="en-US" altLang="en-US" sz="3600"/>
              <a:t> </a:t>
            </a:r>
            <a:r>
              <a:rPr lang="" altLang="en-US" sz="3600"/>
              <a:t>հարձակումների</a:t>
            </a:r>
            <a:r>
              <a:rPr lang="en-US" altLang="en-US" sz="3600"/>
              <a:t> </a:t>
            </a:r>
            <a:r>
              <a:rPr lang="" altLang="en-US" sz="3600"/>
              <a:t>աճին</a:t>
            </a:r>
            <a:r>
              <a:rPr lang="en-US" altLang="en-US" sz="3600"/>
              <a:t> </a:t>
            </a:r>
            <a:r>
              <a:rPr lang="" altLang="en-US" sz="3600"/>
              <a:t>դիմագրավելու</a:t>
            </a:r>
            <a:r>
              <a:rPr lang="en-US" altLang="en-US" sz="3600"/>
              <a:t> </a:t>
            </a:r>
            <a:r>
              <a:rPr lang="" altLang="en-US" sz="3600"/>
              <a:t>անհրաժեշտությունը</a:t>
            </a:r>
            <a:r>
              <a:rPr lang="en-US" altLang="en-US" sz="3600"/>
              <a:t>:</a:t>
            </a:r>
            <a:endParaRPr lang="" alt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250825"/>
            <a:ext cx="10515600" cy="1325563"/>
          </a:xfrm>
        </p:spPr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6555"/>
            <a:ext cx="7279640" cy="5800725"/>
          </a:xfrm>
        </p:spPr>
        <p:txBody>
          <a:bodyPr>
            <a:normAutofit lnSpcReduction="10000"/>
          </a:bodyPr>
          <a:p>
            <a:r>
              <a:rPr lang="en-US" altLang="en-US" sz="3600">
                <a:sym typeface="+mn-ea"/>
              </a:rPr>
              <a:t> </a:t>
            </a:r>
            <a:r>
              <a:rPr lang="en-US" altLang="en-US" sz="3600">
                <a:sym typeface="+mn-ea"/>
              </a:rPr>
              <a:t>Այդ հարձակումները կարող էին լեռնաշխարհի ցեղային միություններին մղել համագործակցելու կենտրոնական ղեկավարության ներքո: Այսպիսով՝ Ք. ա. I հազարամյակի սկզբին Նաիրի երկրնե­րի դաշնությունը, չնայած աշխարհագրական խոչընդոտներին, ի վերջո հանգում է կենտրոնաձիգ իշխանության գաղափարին: </a:t>
            </a:r>
            <a:r>
              <a:rPr lang="en-US" altLang="en-US">
                <a:sym typeface="+mn-ea"/>
              </a:rPr>
              <a:t>  </a:t>
            </a:r>
            <a:endParaRPr lang="en-US" altLang="en-US"/>
          </a:p>
          <a:p>
            <a:endParaRPr lang="en-US"/>
          </a:p>
        </p:txBody>
      </p:sp>
      <p:pic>
        <p:nvPicPr>
          <p:cNvPr id="4" name="Picture 3" descr="130080eb309e11f08adbba22276cb0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3415" y="0"/>
            <a:ext cx="39185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Սարդուրի </a:t>
            </a:r>
            <a:r>
              <a:rPr lang="en-US" altLang="en-US"/>
              <a:t>I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 sz="3200"/>
              <a:t>Ասորեստանյան</a:t>
            </a:r>
            <a:r>
              <a:rPr lang="en-US" altLang="en-US" sz="3200"/>
              <a:t> </a:t>
            </a:r>
            <a:r>
              <a:rPr lang="" altLang="en-US" sz="3200"/>
              <a:t>զորքերի</a:t>
            </a:r>
            <a:r>
              <a:rPr lang="en-US" altLang="en-US" sz="3200"/>
              <a:t> </a:t>
            </a:r>
            <a:r>
              <a:rPr lang="" altLang="en-US" sz="3200"/>
              <a:t>կողմից</a:t>
            </a:r>
            <a:r>
              <a:rPr lang="en-US" altLang="en-US" sz="3200"/>
              <a:t> </a:t>
            </a:r>
            <a:r>
              <a:rPr lang="" altLang="en-US" sz="3200"/>
              <a:t>մայրաքաղաքի</a:t>
            </a:r>
            <a:r>
              <a:rPr lang="en-US" altLang="en-US" sz="3200"/>
              <a:t> </a:t>
            </a:r>
            <a:r>
              <a:rPr lang="" altLang="en-US" sz="3200"/>
              <a:t>ավերումից</a:t>
            </a:r>
            <a:r>
              <a:rPr lang="en-US" altLang="en-US" sz="3200"/>
              <a:t> </a:t>
            </a:r>
            <a:r>
              <a:rPr lang="" altLang="en-US" sz="3200"/>
              <a:t>հետո</a:t>
            </a:r>
            <a:r>
              <a:rPr lang="en-US" altLang="en-US" sz="3200"/>
              <a:t> </a:t>
            </a:r>
            <a:r>
              <a:rPr lang="" altLang="en-US" sz="3200"/>
              <a:t>անհրաժեշտություն</a:t>
            </a:r>
            <a:r>
              <a:rPr lang="en-US" altLang="en-US" sz="3200"/>
              <a:t> </a:t>
            </a:r>
            <a:r>
              <a:rPr lang="" altLang="en-US" sz="3200"/>
              <a:t>էր</a:t>
            </a:r>
            <a:r>
              <a:rPr lang="en-US" altLang="en-US" sz="3200"/>
              <a:t> </a:t>
            </a:r>
            <a:r>
              <a:rPr lang="" altLang="en-US" sz="3200"/>
              <a:t>առաջացել</a:t>
            </a:r>
            <a:r>
              <a:rPr lang="en-US" altLang="en-US" sz="3200"/>
              <a:t> </a:t>
            </a:r>
            <a:r>
              <a:rPr lang="" altLang="en-US" sz="3200"/>
              <a:t>կառուցելու</a:t>
            </a:r>
            <a:r>
              <a:rPr lang="en-US" altLang="en-US" sz="3200"/>
              <a:t> </a:t>
            </a:r>
            <a:r>
              <a:rPr lang="" altLang="en-US" sz="3200"/>
              <a:t>նոր</a:t>
            </a:r>
            <a:r>
              <a:rPr lang="en-US" altLang="en-US" sz="3200"/>
              <a:t> </a:t>
            </a:r>
            <a:r>
              <a:rPr lang="" altLang="en-US" sz="3200"/>
              <a:t>մայրաքաղաք։</a:t>
            </a:r>
            <a:r>
              <a:rPr lang="en-US" altLang="en-US" sz="3200"/>
              <a:t> </a:t>
            </a:r>
            <a:r>
              <a:rPr lang="" altLang="en-US" sz="3200"/>
              <a:t>Դա</a:t>
            </a:r>
            <a:r>
              <a:rPr lang="en-US" altLang="en-US" sz="3200"/>
              <a:t> </a:t>
            </a:r>
            <a:r>
              <a:rPr lang="" altLang="en-US" sz="3200"/>
              <a:t>իրագործում</a:t>
            </a:r>
            <a:r>
              <a:rPr lang="en-US" altLang="en-US" sz="3200"/>
              <a:t> </a:t>
            </a:r>
            <a:r>
              <a:rPr lang="" altLang="en-US" sz="3200"/>
              <a:t>է</a:t>
            </a:r>
            <a:r>
              <a:rPr lang="en-US" altLang="en-US" sz="3200"/>
              <a:t> </a:t>
            </a:r>
            <a:r>
              <a:rPr lang="" altLang="en-US" sz="3200"/>
              <a:t>Սարդուրի</a:t>
            </a:r>
            <a:r>
              <a:rPr lang="en-US" altLang="en-US" sz="3200"/>
              <a:t> I (</a:t>
            </a:r>
            <a:r>
              <a:rPr lang="" altLang="en-US" sz="3200"/>
              <a:t>Ք</a:t>
            </a:r>
            <a:r>
              <a:rPr lang="en-US" altLang="en-US" sz="3200"/>
              <a:t>.</a:t>
            </a:r>
            <a:r>
              <a:rPr lang="" altLang="en-US" sz="3200"/>
              <a:t>ա</a:t>
            </a:r>
            <a:r>
              <a:rPr lang="en-US" altLang="en-US" sz="3200"/>
              <a:t>. </a:t>
            </a:r>
            <a:r>
              <a:rPr lang="" altLang="en-US" sz="3200"/>
              <a:t>մոտ</a:t>
            </a:r>
            <a:r>
              <a:rPr lang="en-US" altLang="en-US" sz="3200"/>
              <a:t> 835-825) </a:t>
            </a:r>
            <a:r>
              <a:rPr lang="" altLang="en-US" sz="3200"/>
              <a:t>արքան</a:t>
            </a:r>
            <a:r>
              <a:rPr lang="en-US" altLang="en-US" sz="3200"/>
              <a:t>, </a:t>
            </a:r>
            <a:r>
              <a:rPr lang="" altLang="en-US" sz="3200"/>
              <a:t>որն</a:t>
            </a:r>
            <a:r>
              <a:rPr lang="en-US" altLang="en-US" sz="3200"/>
              <a:t> </a:t>
            </a:r>
            <a:r>
              <a:rPr lang="" altLang="en-US" sz="3200"/>
              <a:t>արդեն</a:t>
            </a:r>
            <a:r>
              <a:rPr lang="en-US" altLang="en-US" sz="3200"/>
              <a:t> </a:t>
            </a:r>
            <a:r>
              <a:rPr lang="" altLang="en-US" sz="3200"/>
              <a:t>իրեն</a:t>
            </a:r>
            <a:r>
              <a:rPr lang="en-US" altLang="en-US" sz="3200"/>
              <a:t> </a:t>
            </a:r>
            <a:r>
              <a:rPr lang="" altLang="en-US" sz="3200"/>
              <a:t>կոչում</a:t>
            </a:r>
            <a:r>
              <a:rPr lang="en-US" altLang="en-US" sz="3200"/>
              <a:t> </a:t>
            </a:r>
            <a:r>
              <a:rPr lang="" altLang="en-US" sz="3200"/>
              <a:t>էր</a:t>
            </a:r>
            <a:r>
              <a:rPr lang="en-US" altLang="en-US" sz="3200"/>
              <a:t> </a:t>
            </a:r>
            <a:r>
              <a:rPr lang="" altLang="en-US" sz="3200"/>
              <a:t>«մեծ</a:t>
            </a:r>
            <a:r>
              <a:rPr lang="en-US" altLang="en-US" sz="3200"/>
              <a:t> </a:t>
            </a:r>
            <a:r>
              <a:rPr lang="" altLang="en-US" sz="3200"/>
              <a:t>արքա</a:t>
            </a:r>
            <a:r>
              <a:rPr lang="en-US" altLang="en-US" sz="3200"/>
              <a:t>, </a:t>
            </a:r>
            <a:r>
              <a:rPr lang="" altLang="en-US" sz="3200"/>
              <a:t>հզոր</a:t>
            </a:r>
            <a:r>
              <a:rPr lang="en-US" altLang="en-US" sz="3200"/>
              <a:t> </a:t>
            </a:r>
            <a:r>
              <a:rPr lang="" altLang="en-US" sz="3200"/>
              <a:t>արքա</a:t>
            </a:r>
            <a:r>
              <a:rPr lang="en-US" altLang="en-US" sz="3200"/>
              <a:t>, </a:t>
            </a:r>
            <a:r>
              <a:rPr lang="" altLang="en-US" sz="3200"/>
              <a:t>տիեզերքի</a:t>
            </a:r>
            <a:r>
              <a:rPr lang="en-US" altLang="en-US" sz="3200"/>
              <a:t> </a:t>
            </a:r>
            <a:r>
              <a:rPr lang="" altLang="en-US" sz="3200"/>
              <a:t>արքա</a:t>
            </a:r>
            <a:r>
              <a:rPr lang="en-US" altLang="en-US" sz="3200"/>
              <a:t>, </a:t>
            </a:r>
            <a:r>
              <a:rPr lang="" altLang="en-US" sz="3200"/>
              <a:t>Նաիրիի</a:t>
            </a:r>
            <a:r>
              <a:rPr lang="en-US" altLang="en-US" sz="3200"/>
              <a:t> </a:t>
            </a:r>
            <a:r>
              <a:rPr lang="" altLang="en-US" sz="3200"/>
              <a:t>արքա»։</a:t>
            </a:r>
            <a:r>
              <a:rPr lang="en-US" altLang="en-US" sz="3200"/>
              <a:t> </a:t>
            </a:r>
            <a:r>
              <a:rPr lang="" altLang="en-US" sz="3200"/>
              <a:t>Նա</a:t>
            </a:r>
            <a:r>
              <a:rPr lang="en-US" altLang="en-US" sz="3200"/>
              <a:t> </a:t>
            </a:r>
            <a:r>
              <a:rPr lang="" altLang="en-US" sz="3200"/>
              <a:t>Վանա</a:t>
            </a:r>
            <a:r>
              <a:rPr lang="en-US" altLang="en-US" sz="3200"/>
              <a:t> </a:t>
            </a:r>
            <a:r>
              <a:rPr lang="" altLang="en-US" sz="3200"/>
              <a:t>լճի</a:t>
            </a:r>
            <a:r>
              <a:rPr lang="en-US" altLang="en-US" sz="3200"/>
              <a:t> </a:t>
            </a:r>
            <a:r>
              <a:rPr lang="" altLang="en-US" sz="3200"/>
              <a:t>արևելյան</a:t>
            </a:r>
            <a:r>
              <a:rPr lang="en-US" altLang="en-US" sz="3200"/>
              <a:t> </a:t>
            </a:r>
            <a:r>
              <a:rPr lang="" altLang="en-US" sz="3200"/>
              <a:t>ափի</a:t>
            </a:r>
            <a:r>
              <a:rPr lang="en-US" altLang="en-US" sz="3200"/>
              <a:t> </a:t>
            </a:r>
            <a:r>
              <a:rPr lang="" altLang="en-US" sz="3200"/>
              <a:t>վիթխարի</a:t>
            </a:r>
            <a:r>
              <a:rPr lang="en-US" altLang="en-US" sz="3200"/>
              <a:t> </a:t>
            </a:r>
            <a:r>
              <a:rPr lang="" altLang="en-US" sz="3200"/>
              <a:t>ժայռի</a:t>
            </a:r>
            <a:r>
              <a:rPr lang="en-US" altLang="en-US" sz="3200"/>
              <a:t> </a:t>
            </a:r>
            <a:r>
              <a:rPr lang="" altLang="en-US" sz="3200"/>
              <a:t>լանջին</a:t>
            </a:r>
            <a:r>
              <a:rPr lang="en-US" altLang="en-US" sz="3200"/>
              <a:t> </a:t>
            </a:r>
            <a:r>
              <a:rPr lang="" altLang="en-US" sz="3200"/>
              <a:t>կառուցեց</a:t>
            </a:r>
            <a:r>
              <a:rPr lang="en-US" altLang="en-US" sz="3200"/>
              <a:t> </a:t>
            </a:r>
            <a:r>
              <a:rPr lang="" altLang="en-US" sz="3200"/>
              <a:t>Տուշպա</a:t>
            </a:r>
            <a:r>
              <a:rPr lang="en-US" altLang="en-US" sz="3200"/>
              <a:t> </a:t>
            </a:r>
            <a:r>
              <a:rPr lang="" altLang="en-US" sz="3200"/>
              <a:t>մայրաքաղաքը</a:t>
            </a:r>
            <a:r>
              <a:rPr lang="en-US" altLang="en-US" sz="3200"/>
              <a:t>, </a:t>
            </a:r>
            <a:r>
              <a:rPr lang="" altLang="en-US" sz="3200"/>
              <a:t>որը</a:t>
            </a:r>
            <a:endParaRPr lang="" altLang="en-US" sz="3200"/>
          </a:p>
          <a:p>
            <a:r>
              <a:rPr lang="" altLang="en-US" sz="3200"/>
              <a:t>դարձավ</a:t>
            </a:r>
            <a:r>
              <a:rPr lang="en-US" altLang="en-US" sz="3200"/>
              <a:t> </a:t>
            </a:r>
            <a:r>
              <a:rPr lang="" altLang="en-US" sz="3200"/>
              <a:t>թագավորության</a:t>
            </a:r>
            <a:r>
              <a:rPr lang="en-US" altLang="en-US" sz="3200"/>
              <a:t> </a:t>
            </a:r>
            <a:r>
              <a:rPr lang="" altLang="en-US" sz="3200"/>
              <a:t>տնտեսական</a:t>
            </a:r>
            <a:r>
              <a:rPr lang="en-US" altLang="en-US" sz="3200"/>
              <a:t> </a:t>
            </a:r>
            <a:r>
              <a:rPr lang="" altLang="en-US" sz="3200"/>
              <a:t>և</a:t>
            </a:r>
            <a:r>
              <a:rPr lang="en-US" altLang="en-US" sz="3200"/>
              <a:t> </a:t>
            </a:r>
            <a:r>
              <a:rPr lang="" altLang="en-US" sz="3200"/>
              <a:t>քաղաքական</a:t>
            </a:r>
            <a:r>
              <a:rPr lang="en-US" altLang="en-US" sz="3200"/>
              <a:t> </a:t>
            </a:r>
            <a:r>
              <a:rPr lang="" altLang="en-US" sz="3200"/>
              <a:t>կենտրոնը։</a:t>
            </a:r>
            <a:endParaRPr lang="" altLang="en-US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ru-RU"/>
              <a:t>Տուշպա-վան</a:t>
            </a:r>
            <a:endParaRPr lang="" alt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Տուշպայի</a:t>
            </a:r>
            <a:endParaRPr lang="" altLang="en-US"/>
          </a:p>
          <a:p>
            <a:r>
              <a:rPr lang="" altLang="en-US"/>
              <a:t>դերակատարումն</a:t>
            </a:r>
            <a:r>
              <a:rPr lang="en-US" altLang="en-US"/>
              <a:t> </a:t>
            </a:r>
            <a:r>
              <a:rPr lang="" altLang="en-US"/>
              <a:t>այնքան</a:t>
            </a:r>
            <a:r>
              <a:rPr lang="en-US" altLang="en-US"/>
              <a:t> </a:t>
            </a:r>
            <a:r>
              <a:rPr lang="" altLang="en-US"/>
              <a:t>նշանակալի</a:t>
            </a:r>
            <a:r>
              <a:rPr lang="en-US" altLang="en-US"/>
              <a:t> </a:t>
            </a:r>
            <a:r>
              <a:rPr lang="" altLang="en-US"/>
              <a:t>էր</a:t>
            </a:r>
            <a:r>
              <a:rPr lang="en-US" altLang="en-US"/>
              <a:t>, </a:t>
            </a:r>
            <a:r>
              <a:rPr lang="" altLang="en-US"/>
              <a:t>որ</a:t>
            </a:r>
            <a:r>
              <a:rPr lang="en-US" altLang="en-US"/>
              <a:t> </a:t>
            </a:r>
            <a:r>
              <a:rPr lang="" altLang="en-US"/>
              <a:t>Իշպուինիի</a:t>
            </a:r>
            <a:r>
              <a:rPr lang="en-US" altLang="en-US"/>
              <a:t> </a:t>
            </a:r>
            <a:r>
              <a:rPr lang="" altLang="en-US"/>
              <a:t>և</a:t>
            </a:r>
            <a:r>
              <a:rPr lang="en-US" altLang="en-US"/>
              <a:t> </a:t>
            </a:r>
            <a:r>
              <a:rPr lang="" altLang="en-US"/>
              <a:t>Մենուայի</a:t>
            </a:r>
            <a:r>
              <a:rPr lang="en-US" altLang="en-US"/>
              <a:t> </a:t>
            </a:r>
            <a:r>
              <a:rPr lang="" altLang="en-US"/>
              <a:t>համատեղ</a:t>
            </a:r>
            <a:endParaRPr lang="" altLang="en-US"/>
          </a:p>
          <a:p>
            <a:r>
              <a:rPr lang="" altLang="en-US"/>
              <a:t>գահակալության</a:t>
            </a:r>
            <a:r>
              <a:rPr lang="en-US" altLang="en-US"/>
              <a:t> </a:t>
            </a:r>
            <a:r>
              <a:rPr lang="" altLang="en-US"/>
              <a:t>շրջանից</a:t>
            </a:r>
            <a:r>
              <a:rPr lang="en-US" altLang="en-US"/>
              <a:t> </a:t>
            </a:r>
            <a:r>
              <a:rPr lang="" altLang="en-US"/>
              <a:t>սկսած՝</a:t>
            </a:r>
            <a:r>
              <a:rPr lang="en-US" altLang="en-US"/>
              <a:t> </a:t>
            </a:r>
            <a:r>
              <a:rPr lang="" altLang="en-US"/>
              <a:t>«Տուշպա</a:t>
            </a:r>
            <a:r>
              <a:rPr lang="en-US" altLang="en-US"/>
              <a:t> </a:t>
            </a:r>
            <a:r>
              <a:rPr lang="" altLang="en-US"/>
              <a:t>քաղաքի</a:t>
            </a:r>
            <a:r>
              <a:rPr lang="en-US" altLang="en-US"/>
              <a:t> </a:t>
            </a:r>
            <a:r>
              <a:rPr lang="" altLang="en-US"/>
              <a:t>կառավարիչ»</a:t>
            </a:r>
            <a:r>
              <a:rPr lang="en-US" altLang="en-US"/>
              <a:t> </a:t>
            </a:r>
            <a:r>
              <a:rPr lang="" altLang="en-US"/>
              <a:t>տիտղոսը</a:t>
            </a:r>
            <a:endParaRPr lang="" altLang="en-US"/>
          </a:p>
          <a:p>
            <a:r>
              <a:rPr lang="" altLang="en-US"/>
              <a:t>դարձավ</a:t>
            </a:r>
            <a:r>
              <a:rPr lang="en-US" altLang="en-US"/>
              <a:t> </a:t>
            </a:r>
            <a:r>
              <a:rPr lang="" altLang="en-US"/>
              <a:t>արքայական</a:t>
            </a:r>
            <a:r>
              <a:rPr lang="en-US" altLang="en-US"/>
              <a:t> </a:t>
            </a:r>
            <a:r>
              <a:rPr lang="" altLang="en-US"/>
              <a:t>տիտղոսաշարի</a:t>
            </a:r>
            <a:r>
              <a:rPr lang="en-US" altLang="en-US"/>
              <a:t> </a:t>
            </a:r>
            <a:r>
              <a:rPr lang="" altLang="en-US"/>
              <a:t>անբաժան</a:t>
            </a:r>
            <a:r>
              <a:rPr lang="en-US" altLang="en-US"/>
              <a:t> </a:t>
            </a:r>
            <a:r>
              <a:rPr lang="" altLang="en-US"/>
              <a:t>մասը</a:t>
            </a:r>
            <a:r>
              <a:rPr lang="en-US" altLang="en-US"/>
              <a:t>: </a:t>
            </a:r>
            <a:r>
              <a:rPr lang="" altLang="en-US"/>
              <a:t>Հաջողությամբ</a:t>
            </a:r>
            <a:r>
              <a:rPr lang="en-US" altLang="en-US"/>
              <a:t> </a:t>
            </a:r>
            <a:r>
              <a:rPr lang="" altLang="en-US"/>
              <a:t>շարունակելով</a:t>
            </a:r>
            <a:r>
              <a:rPr lang="en-US" altLang="en-US"/>
              <a:t> </a:t>
            </a:r>
            <a:r>
              <a:rPr lang="" altLang="en-US"/>
              <a:t>պայքարը՝</a:t>
            </a:r>
            <a:r>
              <a:rPr lang="en-US" altLang="en-US"/>
              <a:t> </a:t>
            </a:r>
            <a:r>
              <a:rPr lang="" altLang="en-US"/>
              <a:t>Սարդուրին</a:t>
            </a:r>
            <a:r>
              <a:rPr lang="en-US" altLang="en-US"/>
              <a:t> </a:t>
            </a:r>
            <a:r>
              <a:rPr lang="" altLang="en-US"/>
              <a:t>նաև</a:t>
            </a:r>
            <a:r>
              <a:rPr lang="en-US" altLang="en-US"/>
              <a:t> </a:t>
            </a:r>
            <a:r>
              <a:rPr lang="" altLang="en-US"/>
              <a:t>կարողացավ</a:t>
            </a:r>
            <a:r>
              <a:rPr lang="en-US" altLang="en-US"/>
              <a:t> </a:t>
            </a:r>
            <a:r>
              <a:rPr lang="" altLang="en-US"/>
              <a:t>չեզոքացնել</a:t>
            </a:r>
            <a:r>
              <a:rPr lang="en-US" altLang="en-US"/>
              <a:t> </a:t>
            </a:r>
            <a:r>
              <a:rPr lang="" altLang="en-US"/>
              <a:t>ասորեստանյան</a:t>
            </a:r>
            <a:r>
              <a:rPr lang="en-US" altLang="en-US"/>
              <a:t> </a:t>
            </a:r>
            <a:r>
              <a:rPr lang="" altLang="en-US"/>
              <a:t>սպառնալիքն</a:t>
            </a:r>
            <a:r>
              <a:rPr lang="en-US" altLang="en-US"/>
              <a:t> </a:t>
            </a:r>
            <a:r>
              <a:rPr lang="" altLang="en-US"/>
              <a:t>ու</a:t>
            </a:r>
            <a:r>
              <a:rPr lang="en-US" altLang="en-US"/>
              <a:t> </a:t>
            </a:r>
            <a:r>
              <a:rPr lang="" altLang="en-US"/>
              <a:t>զգալիորեն</a:t>
            </a:r>
            <a:r>
              <a:rPr lang="en-US" altLang="en-US"/>
              <a:t> </a:t>
            </a:r>
            <a:r>
              <a:rPr lang="" altLang="en-US"/>
              <a:t>ընդլայնեց</a:t>
            </a:r>
            <a:r>
              <a:rPr lang="en-US" altLang="en-US"/>
              <a:t> </a:t>
            </a:r>
            <a:r>
              <a:rPr lang="" altLang="en-US"/>
              <a:t>պետության</a:t>
            </a:r>
            <a:r>
              <a:rPr lang="en-US" altLang="en-US"/>
              <a:t> </a:t>
            </a:r>
            <a:r>
              <a:rPr lang="" altLang="en-US"/>
              <a:t>սահմանները</a:t>
            </a:r>
            <a:r>
              <a:rPr lang="en-US" altLang="en-US"/>
              <a:t> </a:t>
            </a:r>
            <a:r>
              <a:rPr lang="" altLang="en-US"/>
              <a:t>դեպի</a:t>
            </a:r>
            <a:r>
              <a:rPr lang="en-US" altLang="en-US"/>
              <a:t> </a:t>
            </a:r>
            <a:r>
              <a:rPr lang="" altLang="en-US"/>
              <a:t>արևելք։</a:t>
            </a:r>
            <a:endParaRPr lang="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Վերելք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02170" cy="4351655"/>
          </a:xfrm>
        </p:spPr>
        <p:txBody>
          <a:bodyPr>
            <a:normAutofit fontScale="90000" lnSpcReduction="20000"/>
          </a:bodyPr>
          <a:p>
            <a:r>
              <a:rPr lang="" altLang="en-US" sz="3600"/>
              <a:t>Այս</a:t>
            </a:r>
            <a:r>
              <a:rPr lang="en-US" altLang="en-US" sz="3600"/>
              <a:t> </a:t>
            </a:r>
            <a:r>
              <a:rPr lang="" altLang="en-US" sz="3600"/>
              <a:t>արքայի</a:t>
            </a:r>
            <a:r>
              <a:rPr lang="en-US" altLang="en-US" sz="3600"/>
              <a:t> </a:t>
            </a:r>
            <a:r>
              <a:rPr lang="" altLang="en-US" sz="3600"/>
              <a:t>ժամանակաշրջանից</a:t>
            </a:r>
            <a:r>
              <a:rPr lang="en-US" altLang="en-US" sz="3600"/>
              <a:t> </a:t>
            </a:r>
            <a:r>
              <a:rPr lang="" altLang="en-US" sz="3600"/>
              <a:t>արդեն</a:t>
            </a:r>
            <a:r>
              <a:rPr lang="en-US" altLang="en-US" sz="3600"/>
              <a:t> </a:t>
            </a:r>
            <a:r>
              <a:rPr lang="" altLang="en-US" sz="3600"/>
              <a:t>սկսվեց</a:t>
            </a:r>
            <a:endParaRPr lang="" altLang="en-US" sz="3600"/>
          </a:p>
          <a:p>
            <a:r>
              <a:rPr lang="" altLang="en-US" sz="3600"/>
              <a:t>Վանի</a:t>
            </a:r>
            <a:r>
              <a:rPr lang="en-US" altLang="en-US" sz="3600"/>
              <a:t> </a:t>
            </a:r>
            <a:r>
              <a:rPr lang="" altLang="en-US" sz="3600"/>
              <a:t>թագավորության</a:t>
            </a:r>
            <a:r>
              <a:rPr lang="en-US" altLang="en-US" sz="3600"/>
              <a:t> </a:t>
            </a:r>
            <a:r>
              <a:rPr lang="" altLang="en-US" sz="3600"/>
              <a:t>վերելքը։</a:t>
            </a:r>
            <a:r>
              <a:rPr lang="en-US" altLang="en-US" sz="3600"/>
              <a:t> </a:t>
            </a:r>
            <a:r>
              <a:rPr lang="" altLang="en-US" sz="3600"/>
              <a:t>Սարդուրի</a:t>
            </a:r>
            <a:r>
              <a:rPr lang="en-US" altLang="en-US" sz="3600"/>
              <a:t> </a:t>
            </a:r>
            <a:r>
              <a:rPr lang="" altLang="en-US" sz="3600"/>
              <a:t>արքայի</a:t>
            </a:r>
            <a:r>
              <a:rPr lang="en-US" altLang="en-US" sz="3600"/>
              <a:t> </a:t>
            </a:r>
            <a:r>
              <a:rPr lang="" altLang="en-US" sz="3600"/>
              <a:t>մյուս</a:t>
            </a:r>
            <a:r>
              <a:rPr lang="en-US" altLang="en-US" sz="3600"/>
              <a:t> </a:t>
            </a:r>
            <a:r>
              <a:rPr lang="" altLang="en-US" sz="3600"/>
              <a:t>կարևոր</a:t>
            </a:r>
            <a:r>
              <a:rPr lang="en-US" altLang="en-US" sz="3600"/>
              <a:t> </a:t>
            </a:r>
            <a:r>
              <a:rPr lang="" altLang="en-US" sz="3600"/>
              <a:t>նորարարությունն</a:t>
            </a:r>
            <a:r>
              <a:rPr lang="en-US" altLang="en-US" sz="3600"/>
              <a:t> </a:t>
            </a:r>
            <a:r>
              <a:rPr lang="" altLang="en-US" sz="3600"/>
              <a:t>էր</a:t>
            </a:r>
            <a:r>
              <a:rPr lang="en-US" altLang="en-US" sz="3600"/>
              <a:t> </a:t>
            </a:r>
            <a:r>
              <a:rPr lang="" altLang="en-US" sz="3600"/>
              <a:t>սեպագրի</a:t>
            </a:r>
            <a:r>
              <a:rPr lang="en-US" altLang="en-US" sz="3600"/>
              <a:t> </a:t>
            </a:r>
            <a:r>
              <a:rPr lang="" altLang="en-US" sz="3600"/>
              <a:t>ներմուծումը։</a:t>
            </a:r>
            <a:r>
              <a:rPr lang="en-US" altLang="en-US" sz="3600"/>
              <a:t> </a:t>
            </a:r>
            <a:r>
              <a:rPr lang="" altLang="en-US" sz="3600"/>
              <a:t>Վանի</a:t>
            </a:r>
            <a:r>
              <a:rPr lang="en-US" altLang="en-US" sz="3600"/>
              <a:t> </a:t>
            </a:r>
            <a:r>
              <a:rPr lang="" altLang="en-US" sz="3600"/>
              <a:t>թագավորությունից</a:t>
            </a:r>
            <a:r>
              <a:rPr lang="en-US" altLang="en-US" sz="3600"/>
              <a:t> </a:t>
            </a:r>
            <a:r>
              <a:rPr lang="" altLang="en-US" sz="3600"/>
              <a:t>մեզ</a:t>
            </a:r>
            <a:r>
              <a:rPr lang="en-US" altLang="en-US" sz="3600"/>
              <a:t> </a:t>
            </a:r>
            <a:r>
              <a:rPr lang="" altLang="en-US" sz="3600"/>
              <a:t>հասած</a:t>
            </a:r>
            <a:r>
              <a:rPr lang="en-US" altLang="en-US" sz="3600"/>
              <a:t> </a:t>
            </a:r>
            <a:r>
              <a:rPr lang="" altLang="en-US" sz="3600"/>
              <a:t>առաջին</a:t>
            </a:r>
            <a:r>
              <a:rPr lang="en-US" altLang="en-US" sz="3600"/>
              <a:t> </a:t>
            </a:r>
            <a:r>
              <a:rPr lang="" altLang="en-US" sz="3600"/>
              <a:t>սեպագիր</a:t>
            </a:r>
            <a:r>
              <a:rPr lang="en-US" altLang="en-US" sz="3600"/>
              <a:t> </a:t>
            </a:r>
            <a:r>
              <a:rPr lang="" altLang="en-US" sz="3600"/>
              <a:t>արձանագրությունները</a:t>
            </a:r>
            <a:r>
              <a:rPr lang="en-US" altLang="en-US" sz="3600"/>
              <a:t> </a:t>
            </a:r>
            <a:r>
              <a:rPr lang="" altLang="en-US" sz="3600"/>
              <a:t>հայտնի</a:t>
            </a:r>
            <a:r>
              <a:rPr lang="en-US" altLang="en-US" sz="3600"/>
              <a:t> </a:t>
            </a:r>
            <a:r>
              <a:rPr lang="" altLang="en-US" sz="3600"/>
              <a:t>են</a:t>
            </a:r>
            <a:r>
              <a:rPr lang="en-US" altLang="en-US" sz="3600"/>
              <a:t> </a:t>
            </a:r>
            <a:r>
              <a:rPr lang="" altLang="en-US" sz="3600"/>
              <a:t>Սարդուրիի</a:t>
            </a:r>
            <a:r>
              <a:rPr lang="en-US" altLang="en-US" sz="3600"/>
              <a:t> </a:t>
            </a:r>
            <a:r>
              <a:rPr lang="" altLang="en-US" sz="3600"/>
              <a:t>անունով</a:t>
            </a:r>
            <a:r>
              <a:rPr lang="en-US" altLang="en-US" sz="3600"/>
              <a:t> </a:t>
            </a:r>
            <a:r>
              <a:rPr lang="" altLang="en-US" sz="3600"/>
              <a:t>և</a:t>
            </a:r>
            <a:r>
              <a:rPr lang="en-US" altLang="en-US" sz="3600"/>
              <a:t> </a:t>
            </a:r>
            <a:r>
              <a:rPr lang="" altLang="en-US" sz="3600"/>
              <a:t>գրված</a:t>
            </a:r>
            <a:r>
              <a:rPr lang="en-US" altLang="en-US" sz="3600"/>
              <a:t> </a:t>
            </a:r>
            <a:r>
              <a:rPr lang="" altLang="en-US" sz="3600"/>
              <a:t>են</a:t>
            </a:r>
            <a:r>
              <a:rPr lang="en-US" altLang="en-US" sz="3600"/>
              <a:t> </a:t>
            </a:r>
            <a:r>
              <a:rPr lang="" altLang="en-US" sz="3600"/>
              <a:t>ասուրերենով</a:t>
            </a:r>
            <a:r>
              <a:rPr lang="en-US" altLang="en-US" sz="3600"/>
              <a:t>:</a:t>
            </a:r>
            <a:endParaRPr lang="en-US" altLang="en-US" sz="3600"/>
          </a:p>
        </p:txBody>
      </p:sp>
      <p:pic>
        <p:nvPicPr>
          <p:cNvPr id="4" name="Picture 3" descr="39454ef6309c11f09d727acc1207f44c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3415" y="0"/>
            <a:ext cx="3918585" cy="6858000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460" y="365125"/>
            <a:ext cx="10515600" cy="1325563"/>
          </a:xfrm>
        </p:spPr>
        <p:txBody>
          <a:bodyPr/>
          <a:p>
            <a:r>
              <a:rPr lang="" altLang="en-US"/>
              <a:t>Ավառտ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/>
              <a:t>Պրեզենտացիան սարքել են Նոյ Գրիգորյանն ու Տրդատ Գաբոյանը</a:t>
            </a:r>
            <a:endParaRPr lang="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WPS Presentation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Arial Black</vt:lpstr>
      <vt:lpstr>Corbel Light</vt:lpstr>
      <vt:lpstr>Courier New</vt:lpstr>
      <vt:lpstr>Ebrima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Վանի թագավորները</dc:title>
  <dc:creator/>
  <cp:lastModifiedBy>Qaq Ik</cp:lastModifiedBy>
  <cp:revision>1</cp:revision>
  <dcterms:created xsi:type="dcterms:W3CDTF">2025-05-14T08:33:58Z</dcterms:created>
  <dcterms:modified xsi:type="dcterms:W3CDTF">2025-05-14T08:33:58Z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BB93136363A446A0816A75DABE66DC6C_12</vt:lpwstr>
  </property>
  <property fmtid="{D5CDD505-2E9C-101B-9397-08002B2CF9AE}" pid="3" name="KSOProductBuildVer">
    <vt:lpwstr>1033-12.2.0.21179</vt:lpwstr>
  </property>
</Properties>
</file>