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E4E4"/>
    <a:srgbClr val="E74C3C"/>
    <a:srgbClr val="2626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4660" autoAdjust="0"/>
  </p:normalViewPr>
  <p:slideViewPr>
    <p:cSldViewPr snapToGrid="0">
      <p:cViewPr varScale="1">
        <p:scale>
          <a:sx n="104" d="100"/>
          <a:sy n="104" d="100"/>
        </p:scale>
        <p:origin x="1050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AAC7312-5529-B16B-DC80-D40C126B7E0A}"/>
              </a:ext>
            </a:extLst>
          </p:cNvPr>
          <p:cNvSpPr/>
          <p:nvPr userDrawn="1"/>
        </p:nvSpPr>
        <p:spPr>
          <a:xfrm>
            <a:off x="0" y="2379216"/>
            <a:ext cx="8753383" cy="1242873"/>
          </a:xfrm>
          <a:prstGeom prst="rect">
            <a:avLst/>
          </a:prstGeom>
          <a:solidFill>
            <a:srgbClr val="E74C3C"/>
          </a:solidFill>
          <a:effectLst>
            <a:softEdge rad="127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4187" y="2503503"/>
            <a:ext cx="8549196" cy="1006460"/>
          </a:xfrm>
        </p:spPr>
        <p:txBody>
          <a:bodyPr anchor="b">
            <a:norm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741" y="3903878"/>
            <a:ext cx="8371642" cy="2369191"/>
          </a:xfrm>
        </p:spPr>
        <p:txBody>
          <a:bodyPr>
            <a:normAutofit/>
          </a:bodyPr>
          <a:lstStyle>
            <a:lvl1pPr marL="0" indent="0" algn="l">
              <a:buNone/>
              <a:defRPr sz="2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E0839-7F69-4DC5-AFC7-B7D175ACA1FF}" type="datetimeFigureOut">
              <a:rPr lang="en-IN" smtClean="0"/>
              <a:t>28-11-2024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BB483-E4CD-4E7D-8C8D-488FFAAFD9E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11262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E0839-7F69-4DC5-AFC7-B7D175ACA1FF}" type="datetimeFigureOut">
              <a:rPr lang="en-IN" smtClean="0"/>
              <a:t>28-11-2024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BB483-E4CD-4E7D-8C8D-488FFAAFD9EE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46849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AAC7312-5529-B16B-DC80-D40C126B7E0A}"/>
              </a:ext>
            </a:extLst>
          </p:cNvPr>
          <p:cNvSpPr/>
          <p:nvPr userDrawn="1"/>
        </p:nvSpPr>
        <p:spPr>
          <a:xfrm>
            <a:off x="0" y="2379216"/>
            <a:ext cx="8753383" cy="1242873"/>
          </a:xfrm>
          <a:prstGeom prst="rect">
            <a:avLst/>
          </a:prstGeom>
          <a:solidFill>
            <a:srgbClr val="E74C3C"/>
          </a:solidFill>
          <a:effectLst>
            <a:softEdge rad="127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4187" y="2503503"/>
            <a:ext cx="8549196" cy="1006460"/>
          </a:xfrm>
        </p:spPr>
        <p:txBody>
          <a:bodyPr anchor="b">
            <a:norm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741" y="3903878"/>
            <a:ext cx="8371642" cy="2369191"/>
          </a:xfrm>
        </p:spPr>
        <p:txBody>
          <a:bodyPr>
            <a:normAutofit/>
          </a:bodyPr>
          <a:lstStyle>
            <a:lvl1pPr marL="0" indent="0" algn="l">
              <a:buNone/>
              <a:defRPr sz="2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E0839-7F69-4DC5-AFC7-B7D175ACA1FF}" type="datetimeFigureOut">
              <a:rPr lang="en-IN" smtClean="0"/>
              <a:t>28-11-2024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BB483-E4CD-4E7D-8C8D-488FFAAFD9E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6288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E0839-7F69-4DC5-AFC7-B7D175ACA1FF}" type="datetimeFigureOut">
              <a:rPr lang="en-IN" smtClean="0"/>
              <a:t>28-11-2024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BB483-E4CD-4E7D-8C8D-488FFAAFD9E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57734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7"/>
            <a:ext cx="7885509" cy="82391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E0839-7F69-4DC5-AFC7-B7D175ACA1FF}" type="datetimeFigureOut">
              <a:rPr lang="en-IN" smtClean="0"/>
              <a:t>28-11-2024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BB483-E4CD-4E7D-8C8D-488FFAAFD9E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21266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E0839-7F69-4DC5-AFC7-B7D175ACA1FF}" type="datetimeFigureOut">
              <a:rPr lang="en-IN" smtClean="0"/>
              <a:t>28-11-2024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BB483-E4CD-4E7D-8C8D-488FFAAFD9E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8501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E0839-7F69-4DC5-AFC7-B7D175ACA1FF}" type="datetimeFigureOut">
              <a:rPr lang="en-IN" smtClean="0"/>
              <a:t>28-11-2024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BB483-E4CD-4E7D-8C8D-488FFAAFD9E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55349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57E8D8F-9FFD-9711-7D96-52F730F751A8}"/>
              </a:ext>
            </a:extLst>
          </p:cNvPr>
          <p:cNvSpPr/>
          <p:nvPr userDrawn="1"/>
        </p:nvSpPr>
        <p:spPr>
          <a:xfrm>
            <a:off x="701336" y="6267635"/>
            <a:ext cx="5604028" cy="453841"/>
          </a:xfrm>
          <a:prstGeom prst="rect">
            <a:avLst/>
          </a:prstGeom>
          <a:solidFill>
            <a:schemeClr val="bg2">
              <a:lumMod val="75000"/>
            </a:schemeClr>
          </a:solidFill>
          <a:effectLst>
            <a:softEdge rad="127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D2FA716-BD05-5540-8EEF-646D5FA3793F}"/>
              </a:ext>
            </a:extLst>
          </p:cNvPr>
          <p:cNvSpPr/>
          <p:nvPr userDrawn="1"/>
        </p:nvSpPr>
        <p:spPr>
          <a:xfrm>
            <a:off x="6477924" y="6267635"/>
            <a:ext cx="2686050" cy="453841"/>
          </a:xfrm>
          <a:prstGeom prst="rect">
            <a:avLst/>
          </a:prstGeom>
          <a:solidFill>
            <a:srgbClr val="E74C3C"/>
          </a:solidFill>
          <a:effectLst>
            <a:softEdge rad="127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8F757D3-442F-02B7-9358-D72BAEF838CE}"/>
              </a:ext>
            </a:extLst>
          </p:cNvPr>
          <p:cNvSpPr/>
          <p:nvPr userDrawn="1"/>
        </p:nvSpPr>
        <p:spPr>
          <a:xfrm>
            <a:off x="0" y="185738"/>
            <a:ext cx="8753383" cy="1242873"/>
          </a:xfrm>
          <a:prstGeom prst="rect">
            <a:avLst/>
          </a:prstGeom>
          <a:solidFill>
            <a:srgbClr val="E74C3C"/>
          </a:solidFill>
          <a:ln>
            <a:solidFill>
              <a:srgbClr val="E74C3C"/>
            </a:solidFill>
          </a:ln>
          <a:effectLst>
            <a:softEdge rad="127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9053" y="368300"/>
            <a:ext cx="7787381" cy="8777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9053" y="1822450"/>
            <a:ext cx="844432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2249" y="630713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9E0839-7F69-4DC5-AFC7-B7D175ACA1FF}" type="datetimeFigureOut">
              <a:rPr lang="en-IN" smtClean="0"/>
              <a:t>28-11-2024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56695" y="6307137"/>
            <a:ext cx="52583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69509" y="6307136"/>
            <a:ext cx="3728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EFCBB483-E4CD-4E7D-8C8D-488FFAAFD9EE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943A7BD-B31A-EDAE-A212-ED0B8DBF0231}"/>
              </a:ext>
            </a:extLst>
          </p:cNvPr>
          <p:cNvSpPr/>
          <p:nvPr userDrawn="1"/>
        </p:nvSpPr>
        <p:spPr>
          <a:xfrm>
            <a:off x="124287" y="6267635"/>
            <a:ext cx="426129" cy="453841"/>
          </a:xfrm>
          <a:prstGeom prst="rect">
            <a:avLst/>
          </a:prstGeom>
          <a:solidFill>
            <a:srgbClr val="E74C3C"/>
          </a:solidFill>
          <a:effectLst>
            <a:softEdge rad="127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600" dirty="0"/>
          </a:p>
        </p:txBody>
      </p:sp>
    </p:spTree>
    <p:extLst>
      <p:ext uri="{BB962C8B-B14F-4D97-AF65-F5344CB8AC3E}">
        <p14:creationId xmlns:p14="http://schemas.microsoft.com/office/powerpoint/2010/main" val="700132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8" r:id="rId3"/>
    <p:sldLayoutId id="2147483664" r:id="rId4"/>
    <p:sldLayoutId id="2147483665" r:id="rId5"/>
    <p:sldLayoutId id="2147483666" r:id="rId6"/>
    <p:sldLayoutId id="2147483667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b="1" dirty="0" err="1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Именительный</a:t>
            </a:r>
            <a:r>
              <a:rPr b="1"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 </a:t>
            </a:r>
            <a:r>
              <a:rPr b="1" dirty="0" err="1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падеж</a:t>
            </a:r>
            <a:endParaRPr b="1" dirty="0">
              <a:latin typeface="DejaVu Sans" panose="020B0603030804020204" pitchFamily="34" charset="0"/>
              <a:ea typeface="DejaVu Sans" panose="020B0603030804020204" pitchFamily="34" charset="0"/>
              <a:cs typeface="DejaVu Sans" panose="020B0603030804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053" y="1702378"/>
            <a:ext cx="8444329" cy="4351338"/>
          </a:xfrm>
        </p:spPr>
        <p:txBody>
          <a:bodyPr>
            <a:normAutofit lnSpcReduction="10000"/>
          </a:bodyPr>
          <a:lstStyle/>
          <a:p>
            <a:r>
              <a:rPr dirty="0" err="1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Определение</a:t>
            </a:r>
            <a:r>
              <a:rPr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:</a:t>
            </a:r>
          </a:p>
          <a:p>
            <a:r>
              <a:rPr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• </a:t>
            </a:r>
            <a:r>
              <a:rPr dirty="0" err="1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Отвечает</a:t>
            </a:r>
            <a:r>
              <a:rPr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 </a:t>
            </a:r>
            <a:r>
              <a:rPr dirty="0" err="1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на</a:t>
            </a:r>
            <a:r>
              <a:rPr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 </a:t>
            </a:r>
            <a:r>
              <a:rPr dirty="0" err="1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вопросы</a:t>
            </a:r>
            <a:r>
              <a:rPr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 </a:t>
            </a:r>
            <a:r>
              <a:rPr b="1"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КТО? ЧТО? </a:t>
            </a:r>
          </a:p>
          <a:p>
            <a:r>
              <a:rPr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• </a:t>
            </a:r>
            <a:r>
              <a:rPr dirty="0" err="1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Называет</a:t>
            </a:r>
            <a:r>
              <a:rPr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 </a:t>
            </a:r>
            <a:r>
              <a:rPr dirty="0" err="1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предмет</a:t>
            </a:r>
            <a:r>
              <a:rPr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 </a:t>
            </a:r>
            <a:r>
              <a:rPr dirty="0" err="1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или</a:t>
            </a:r>
            <a:r>
              <a:rPr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 </a:t>
            </a:r>
            <a:r>
              <a:rPr dirty="0" err="1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лицо</a:t>
            </a:r>
            <a:endParaRPr lang="en-US" dirty="0">
              <a:latin typeface="DejaVu Sans" panose="020B0603030804020204" pitchFamily="34" charset="0"/>
              <a:ea typeface="DejaVu Sans" panose="020B0603030804020204" pitchFamily="34" charset="0"/>
              <a:cs typeface="DejaVu Sans" panose="020B0603030804020204" pitchFamily="34" charset="0"/>
            </a:endParaRPr>
          </a:p>
          <a:p>
            <a:endParaRPr dirty="0">
              <a:latin typeface="DejaVu Sans" panose="020B0603030804020204" pitchFamily="34" charset="0"/>
              <a:ea typeface="DejaVu Sans" panose="020B0603030804020204" pitchFamily="34" charset="0"/>
              <a:cs typeface="DejaVu Sans" panose="020B0603030804020204" pitchFamily="34" charset="0"/>
            </a:endParaRPr>
          </a:p>
          <a:p>
            <a:r>
              <a:rPr dirty="0" err="1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Примеры</a:t>
            </a:r>
            <a:r>
              <a:rPr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:</a:t>
            </a:r>
          </a:p>
          <a:p>
            <a:r>
              <a:rPr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• </a:t>
            </a:r>
            <a:r>
              <a:rPr b="1" u="sng" dirty="0" err="1">
                <a:solidFill>
                  <a:srgbClr val="FF0000"/>
                </a:solidFill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Книг</a:t>
            </a:r>
            <a:r>
              <a:rPr lang="en-US" b="1" u="sng" dirty="0" err="1">
                <a:solidFill>
                  <a:srgbClr val="FF0000"/>
                </a:solidFill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и</a:t>
            </a:r>
            <a:r>
              <a:rPr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 </a:t>
            </a:r>
            <a:r>
              <a:rPr dirty="0" err="1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леж</a:t>
            </a:r>
            <a:r>
              <a:rPr lang="en-US" dirty="0" err="1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а</a:t>
            </a:r>
            <a:r>
              <a:rPr dirty="0" err="1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т</a:t>
            </a:r>
            <a:r>
              <a:rPr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 </a:t>
            </a:r>
            <a:r>
              <a:rPr dirty="0" err="1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на</a:t>
            </a:r>
            <a:r>
              <a:rPr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 </a:t>
            </a:r>
            <a:r>
              <a:rPr dirty="0" err="1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столе</a:t>
            </a:r>
            <a:r>
              <a:rPr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. </a:t>
            </a:r>
            <a:endParaRPr lang="en-US" dirty="0">
              <a:latin typeface="DejaVu Sans" panose="020B0603030804020204" pitchFamily="34" charset="0"/>
              <a:ea typeface="DejaVu Sans" panose="020B0603030804020204" pitchFamily="34" charset="0"/>
              <a:cs typeface="DejaVu Sans" panose="020B0603030804020204" pitchFamily="34" charset="0"/>
            </a:endParaRPr>
          </a:p>
          <a:p>
            <a:r>
              <a:rPr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• </a:t>
            </a:r>
            <a:r>
              <a:rPr b="1" u="sng" dirty="0" err="1">
                <a:solidFill>
                  <a:srgbClr val="FF0000"/>
                </a:solidFill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Мама</a:t>
            </a:r>
            <a:r>
              <a:rPr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 </a:t>
            </a:r>
            <a:r>
              <a:rPr dirty="0" err="1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готовит</a:t>
            </a:r>
            <a:r>
              <a:rPr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 </a:t>
            </a:r>
            <a:r>
              <a:rPr dirty="0" err="1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обед</a:t>
            </a:r>
            <a:r>
              <a:rPr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. </a:t>
            </a:r>
            <a:endParaRPr lang="en-US" dirty="0">
              <a:latin typeface="DejaVu Sans" panose="020B0603030804020204" pitchFamily="34" charset="0"/>
              <a:ea typeface="DejaVu Sans" panose="020B0603030804020204" pitchFamily="34" charset="0"/>
              <a:cs typeface="DejaVu Sans" panose="020B0603030804020204" pitchFamily="34" charset="0"/>
            </a:endParaRPr>
          </a:p>
          <a:p>
            <a:r>
              <a:rPr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• </a:t>
            </a:r>
            <a:r>
              <a:rPr b="1" u="sng" dirty="0" err="1">
                <a:solidFill>
                  <a:srgbClr val="FF0000"/>
                </a:solidFill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Студент</a:t>
            </a:r>
            <a:r>
              <a:rPr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 </a:t>
            </a:r>
            <a:r>
              <a:rPr dirty="0" err="1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читает</a:t>
            </a:r>
            <a:r>
              <a:rPr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. </a:t>
            </a:r>
            <a:endParaRPr lang="en-US" dirty="0">
              <a:latin typeface="DejaVu Sans" panose="020B0603030804020204" pitchFamily="34" charset="0"/>
              <a:ea typeface="DejaVu Sans" panose="020B0603030804020204" pitchFamily="34" charset="0"/>
              <a:cs typeface="DejaVu Sans" panose="020B0603030804020204" pitchFamily="34" charset="0"/>
            </a:endParaRPr>
          </a:p>
          <a:p>
            <a:r>
              <a:rPr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• </a:t>
            </a:r>
            <a:r>
              <a:rPr b="1" u="sng" dirty="0" err="1">
                <a:solidFill>
                  <a:srgbClr val="FF0000"/>
                </a:solidFill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Дом</a:t>
            </a:r>
            <a:r>
              <a:rPr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 </a:t>
            </a:r>
            <a:r>
              <a:rPr dirty="0" err="1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большой</a:t>
            </a:r>
            <a:r>
              <a:rPr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D784BA4-1292-4E1C-9CC7-2B61B2B27A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9161" y="2347765"/>
            <a:ext cx="3163311" cy="395590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b="1" dirty="0" err="1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Родительный</a:t>
            </a:r>
            <a:r>
              <a:rPr b="1"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 </a:t>
            </a:r>
            <a:r>
              <a:rPr b="1" dirty="0" err="1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паде</a:t>
            </a:r>
            <a:endParaRPr b="1" dirty="0">
              <a:latin typeface="DejaVu Sans" panose="020B0603030804020204" pitchFamily="34" charset="0"/>
              <a:ea typeface="DejaVu Sans" panose="020B0603030804020204" pitchFamily="34" charset="0"/>
              <a:cs typeface="DejaVu Sans" panose="020B0603030804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dirty="0" err="1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Определение</a:t>
            </a:r>
            <a:r>
              <a:rPr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:</a:t>
            </a:r>
          </a:p>
          <a:p>
            <a:r>
              <a:rPr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• </a:t>
            </a:r>
            <a:r>
              <a:rPr dirty="0" err="1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Отвечает</a:t>
            </a:r>
            <a:r>
              <a:rPr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 </a:t>
            </a:r>
            <a:r>
              <a:rPr dirty="0" err="1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на</a:t>
            </a:r>
            <a:r>
              <a:rPr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 </a:t>
            </a:r>
            <a:r>
              <a:rPr dirty="0" err="1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вопросы</a:t>
            </a:r>
            <a:r>
              <a:rPr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 </a:t>
            </a:r>
            <a:r>
              <a:rPr b="1"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КОГО? ЧЕГО? </a:t>
            </a:r>
            <a:endParaRPr lang="en-US" b="1" dirty="0">
              <a:latin typeface="DejaVu Sans" panose="020B0603030804020204" pitchFamily="34" charset="0"/>
              <a:ea typeface="DejaVu Sans" panose="020B0603030804020204" pitchFamily="34" charset="0"/>
              <a:cs typeface="DejaVu Sans" panose="020B0603030804020204" pitchFamily="34" charset="0"/>
            </a:endParaRPr>
          </a:p>
          <a:p>
            <a:r>
              <a:rPr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• </a:t>
            </a:r>
            <a:r>
              <a:rPr dirty="0" err="1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Выражает</a:t>
            </a:r>
            <a:r>
              <a:rPr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 </a:t>
            </a:r>
            <a:r>
              <a:rPr dirty="0" err="1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принадлежность</a:t>
            </a:r>
            <a:r>
              <a:rPr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 </a:t>
            </a:r>
            <a:r>
              <a:rPr dirty="0" err="1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или</a:t>
            </a:r>
            <a:r>
              <a:rPr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 </a:t>
            </a:r>
            <a:r>
              <a:rPr dirty="0" err="1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отсутствие</a:t>
            </a:r>
            <a:endParaRPr dirty="0">
              <a:latin typeface="DejaVu Sans" panose="020B0603030804020204" pitchFamily="34" charset="0"/>
              <a:ea typeface="DejaVu Sans" panose="020B0603030804020204" pitchFamily="34" charset="0"/>
              <a:cs typeface="DejaVu Sans" panose="020B0603030804020204" pitchFamily="34" charset="0"/>
            </a:endParaRPr>
          </a:p>
          <a:p>
            <a:endParaRPr dirty="0">
              <a:latin typeface="DejaVu Sans" panose="020B0603030804020204" pitchFamily="34" charset="0"/>
              <a:ea typeface="DejaVu Sans" panose="020B0603030804020204" pitchFamily="34" charset="0"/>
              <a:cs typeface="DejaVu Sans" panose="020B0603030804020204" pitchFamily="34" charset="0"/>
            </a:endParaRPr>
          </a:p>
          <a:p>
            <a:r>
              <a:rPr dirty="0" err="1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Примеры</a:t>
            </a:r>
            <a:r>
              <a:rPr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:</a:t>
            </a:r>
          </a:p>
          <a:p>
            <a:r>
              <a:rPr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• </a:t>
            </a:r>
            <a:r>
              <a:rPr dirty="0" err="1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Книга</a:t>
            </a:r>
            <a:r>
              <a:rPr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 </a:t>
            </a:r>
            <a:r>
              <a:rPr b="1" u="sng" dirty="0" err="1">
                <a:solidFill>
                  <a:srgbClr val="FF0000"/>
                </a:solidFill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студента</a:t>
            </a:r>
            <a:r>
              <a:rPr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 </a:t>
            </a:r>
            <a:endParaRPr lang="en-US" dirty="0">
              <a:latin typeface="DejaVu Sans" panose="020B0603030804020204" pitchFamily="34" charset="0"/>
              <a:ea typeface="DejaVu Sans" panose="020B0603030804020204" pitchFamily="34" charset="0"/>
              <a:cs typeface="DejaVu Sans" panose="020B0603030804020204" pitchFamily="34" charset="0"/>
            </a:endParaRPr>
          </a:p>
          <a:p>
            <a:r>
              <a:rPr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• </a:t>
            </a:r>
            <a:r>
              <a:rPr b="1" u="sng" dirty="0">
                <a:solidFill>
                  <a:srgbClr val="FF0000"/>
                </a:solidFill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У </a:t>
            </a:r>
            <a:r>
              <a:rPr b="1" u="sng" dirty="0" err="1">
                <a:solidFill>
                  <a:srgbClr val="FF0000"/>
                </a:solidFill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меня</a:t>
            </a:r>
            <a:r>
              <a:rPr b="1" u="sng" dirty="0">
                <a:solidFill>
                  <a:srgbClr val="FF0000"/>
                </a:solidFill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 </a:t>
            </a:r>
            <a:r>
              <a:rPr dirty="0" err="1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нет</a:t>
            </a:r>
            <a:r>
              <a:rPr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 </a:t>
            </a:r>
            <a:r>
              <a:rPr dirty="0" err="1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времени</a:t>
            </a:r>
            <a:r>
              <a:rPr lang="hy-AM"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.</a:t>
            </a:r>
            <a:r>
              <a:rPr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 </a:t>
            </a:r>
            <a:endParaRPr lang="en-US" dirty="0">
              <a:latin typeface="DejaVu Sans" panose="020B0603030804020204" pitchFamily="34" charset="0"/>
              <a:ea typeface="DejaVu Sans" panose="020B0603030804020204" pitchFamily="34" charset="0"/>
              <a:cs typeface="DejaVu Sans" panose="020B0603030804020204" pitchFamily="34" charset="0"/>
            </a:endParaRPr>
          </a:p>
          <a:p>
            <a:r>
              <a:rPr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• </a:t>
            </a:r>
            <a:r>
              <a:rPr dirty="0" err="1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Страницы</a:t>
            </a:r>
            <a:r>
              <a:rPr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 </a:t>
            </a:r>
            <a:r>
              <a:rPr b="1" u="sng" dirty="0" err="1">
                <a:solidFill>
                  <a:srgbClr val="FF0000"/>
                </a:solidFill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журнала</a:t>
            </a:r>
            <a:r>
              <a:rPr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 </a:t>
            </a:r>
            <a:endParaRPr lang="en-US" dirty="0">
              <a:latin typeface="DejaVu Sans" panose="020B0603030804020204" pitchFamily="34" charset="0"/>
              <a:ea typeface="DejaVu Sans" panose="020B0603030804020204" pitchFamily="34" charset="0"/>
              <a:cs typeface="DejaVu Sans" panose="020B0603030804020204" pitchFamily="34" charset="0"/>
            </a:endParaRPr>
          </a:p>
          <a:p>
            <a:r>
              <a:rPr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• </a:t>
            </a:r>
            <a:r>
              <a:rPr dirty="0" err="1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Крыша</a:t>
            </a:r>
            <a:r>
              <a:rPr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 </a:t>
            </a:r>
            <a:r>
              <a:rPr b="1" u="sng" dirty="0" err="1">
                <a:solidFill>
                  <a:srgbClr val="FF0000"/>
                </a:solidFill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дома</a:t>
            </a:r>
            <a:r>
              <a:rPr lang="en-US" b="1" u="sng" dirty="0">
                <a:solidFill>
                  <a:srgbClr val="FF0000"/>
                </a:solidFill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 </a:t>
            </a:r>
            <a:r>
              <a:rPr lang="en-US" dirty="0" err="1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красная</a:t>
            </a:r>
            <a:r>
              <a:rPr lang="hy-AM"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.</a:t>
            </a:r>
            <a:endParaRPr dirty="0">
              <a:latin typeface="DejaVu Sans" panose="020B0603030804020204" pitchFamily="34" charset="0"/>
              <a:ea typeface="DejaVu Sans" panose="020B0603030804020204" pitchFamily="34" charset="0"/>
              <a:cs typeface="DejaVu Sans" panose="020B0603030804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D81C625-356F-4863-9013-3DE68B60C8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8114" y="3429000"/>
            <a:ext cx="4475886" cy="297646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b="1" dirty="0" err="1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Дательный</a:t>
            </a:r>
            <a:r>
              <a:rPr b="1"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 </a:t>
            </a:r>
            <a:r>
              <a:rPr b="1" dirty="0" err="1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падеж</a:t>
            </a:r>
            <a:endParaRPr b="1" dirty="0">
              <a:latin typeface="DejaVu Sans" panose="020B0603030804020204" pitchFamily="34" charset="0"/>
              <a:ea typeface="DejaVu Sans" panose="020B0603030804020204" pitchFamily="34" charset="0"/>
              <a:cs typeface="DejaVu Sans" panose="020B0603030804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dirty="0" err="1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Определение</a:t>
            </a:r>
            <a:r>
              <a:rPr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:</a:t>
            </a:r>
          </a:p>
          <a:p>
            <a:r>
              <a:rPr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• </a:t>
            </a:r>
            <a:r>
              <a:rPr dirty="0" err="1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Отвечает</a:t>
            </a:r>
            <a:r>
              <a:rPr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 </a:t>
            </a:r>
            <a:r>
              <a:rPr dirty="0" err="1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на</a:t>
            </a:r>
            <a:r>
              <a:rPr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 </a:t>
            </a:r>
            <a:r>
              <a:rPr dirty="0" err="1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вопросы</a:t>
            </a:r>
            <a:r>
              <a:rPr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 </a:t>
            </a:r>
            <a:r>
              <a:rPr b="1"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КОМУ? ЧЕМУ? </a:t>
            </a:r>
          </a:p>
          <a:p>
            <a:r>
              <a:rPr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• </a:t>
            </a:r>
            <a:r>
              <a:rPr dirty="0" err="1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Указывает</a:t>
            </a:r>
            <a:r>
              <a:rPr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 </a:t>
            </a:r>
            <a:r>
              <a:rPr dirty="0" err="1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на</a:t>
            </a:r>
            <a:r>
              <a:rPr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 </a:t>
            </a:r>
            <a:r>
              <a:rPr dirty="0" err="1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адресата</a:t>
            </a:r>
            <a:r>
              <a:rPr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 </a:t>
            </a:r>
            <a:r>
              <a:rPr dirty="0" err="1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действия</a:t>
            </a:r>
            <a:endParaRPr dirty="0">
              <a:latin typeface="DejaVu Sans" panose="020B0603030804020204" pitchFamily="34" charset="0"/>
              <a:ea typeface="DejaVu Sans" panose="020B0603030804020204" pitchFamily="34" charset="0"/>
              <a:cs typeface="DejaVu Sans" panose="020B0603030804020204" pitchFamily="34" charset="0"/>
            </a:endParaRPr>
          </a:p>
          <a:p>
            <a:endParaRPr dirty="0">
              <a:latin typeface="DejaVu Sans" panose="020B0603030804020204" pitchFamily="34" charset="0"/>
              <a:ea typeface="DejaVu Sans" panose="020B0603030804020204" pitchFamily="34" charset="0"/>
              <a:cs typeface="DejaVu Sans" panose="020B0603030804020204" pitchFamily="34" charset="0"/>
            </a:endParaRPr>
          </a:p>
          <a:p>
            <a:r>
              <a:rPr dirty="0" err="1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Примеры</a:t>
            </a:r>
            <a:r>
              <a:rPr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:</a:t>
            </a:r>
          </a:p>
          <a:p>
            <a:r>
              <a:rPr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• Я </a:t>
            </a:r>
            <a:r>
              <a:rPr dirty="0" err="1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дал</a:t>
            </a:r>
            <a:r>
              <a:rPr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 </a:t>
            </a:r>
            <a:r>
              <a:rPr dirty="0" err="1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книгу</a:t>
            </a:r>
            <a:r>
              <a:rPr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 </a:t>
            </a:r>
            <a:r>
              <a:rPr b="1" u="sng" dirty="0" err="1">
                <a:solidFill>
                  <a:srgbClr val="FF0000"/>
                </a:solidFill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другу</a:t>
            </a:r>
            <a:r>
              <a:rPr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 </a:t>
            </a:r>
            <a:endParaRPr lang="en-US" dirty="0">
              <a:latin typeface="DejaVu Sans" panose="020B0603030804020204" pitchFamily="34" charset="0"/>
              <a:ea typeface="DejaVu Sans" panose="020B0603030804020204" pitchFamily="34" charset="0"/>
              <a:cs typeface="DejaVu Sans" panose="020B0603030804020204" pitchFamily="34" charset="0"/>
            </a:endParaRPr>
          </a:p>
          <a:p>
            <a:r>
              <a:rPr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• </a:t>
            </a:r>
            <a:r>
              <a:rPr b="1" u="sng" dirty="0" err="1">
                <a:solidFill>
                  <a:srgbClr val="FF0000"/>
                </a:solidFill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Студенту</a:t>
            </a:r>
            <a:r>
              <a:rPr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 </a:t>
            </a:r>
            <a:r>
              <a:rPr dirty="0" err="1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нравится</a:t>
            </a:r>
            <a:r>
              <a:rPr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 </a:t>
            </a:r>
            <a:r>
              <a:rPr dirty="0" err="1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музыка</a:t>
            </a:r>
            <a:r>
              <a:rPr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 </a:t>
            </a:r>
            <a:endParaRPr lang="en-US" dirty="0">
              <a:latin typeface="DejaVu Sans" panose="020B0603030804020204" pitchFamily="34" charset="0"/>
              <a:ea typeface="DejaVu Sans" panose="020B0603030804020204" pitchFamily="34" charset="0"/>
              <a:cs typeface="DejaVu Sans" panose="020B0603030804020204" pitchFamily="34" charset="0"/>
            </a:endParaRPr>
          </a:p>
          <a:p>
            <a:r>
              <a:rPr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• </a:t>
            </a:r>
            <a:r>
              <a:rPr dirty="0" err="1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Письмо</a:t>
            </a:r>
            <a:r>
              <a:rPr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 </a:t>
            </a:r>
            <a:r>
              <a:rPr b="1" u="sng" dirty="0" err="1">
                <a:solidFill>
                  <a:srgbClr val="FF0000"/>
                </a:solidFill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брату</a:t>
            </a:r>
            <a:r>
              <a:rPr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 </a:t>
            </a:r>
            <a:endParaRPr lang="en-US" dirty="0">
              <a:latin typeface="DejaVu Sans" panose="020B0603030804020204" pitchFamily="34" charset="0"/>
              <a:ea typeface="DejaVu Sans" panose="020B0603030804020204" pitchFamily="34" charset="0"/>
              <a:cs typeface="DejaVu Sans" panose="020B0603030804020204" pitchFamily="34" charset="0"/>
            </a:endParaRPr>
          </a:p>
          <a:p>
            <a:r>
              <a:rPr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• </a:t>
            </a:r>
            <a:r>
              <a:rPr dirty="0" err="1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Помогать</a:t>
            </a:r>
            <a:r>
              <a:rPr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 </a:t>
            </a:r>
            <a:r>
              <a:rPr b="1" u="sng" dirty="0" err="1">
                <a:solidFill>
                  <a:srgbClr val="FF0000"/>
                </a:solidFill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маме</a:t>
            </a:r>
            <a:endParaRPr b="1" u="sng" dirty="0">
              <a:solidFill>
                <a:srgbClr val="FF0000"/>
              </a:solidFill>
              <a:latin typeface="DejaVu Sans" panose="020B0603030804020204" pitchFamily="34" charset="0"/>
              <a:ea typeface="DejaVu Sans" panose="020B0603030804020204" pitchFamily="34" charset="0"/>
              <a:cs typeface="DejaVu Sans" panose="020B0603030804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2DF749C-774E-4DF2-B697-7927A57BDC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1709" y="3102163"/>
            <a:ext cx="5052291" cy="314926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Source Sans Pro Black"/>
        <a:ea typeface=""/>
        <a:cs typeface=""/>
      </a:majorFont>
      <a:minorFont>
        <a:latin typeface="Source Sans Pro Light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</TotalTime>
  <Words>111</Words>
  <Application>Microsoft Office PowerPoint</Application>
  <PresentationFormat>On-screen Show (4:3)</PresentationFormat>
  <Paragraphs>30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DejaVu Sans</vt:lpstr>
      <vt:lpstr>Source Sans Pro Black</vt:lpstr>
      <vt:lpstr>Source Sans Pro Light</vt:lpstr>
      <vt:lpstr>Office Theme</vt:lpstr>
      <vt:lpstr>Именительный падеж</vt:lpstr>
      <vt:lpstr>Родительный паде</vt:lpstr>
      <vt:lpstr>Дательный падеж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Именительный падеж</dc:title>
  <dc:creator>Aditya Patil</dc:creator>
  <cp:lastModifiedBy>Կորյուն Գաբոյան</cp:lastModifiedBy>
  <cp:revision>18</cp:revision>
  <dcterms:created xsi:type="dcterms:W3CDTF">2024-09-01T20:31:39Z</dcterms:created>
  <dcterms:modified xsi:type="dcterms:W3CDTF">2024-11-28T15:02:19Z</dcterms:modified>
</cp:coreProperties>
</file>